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1" r:id="rId5"/>
    <p:sldId id="270" r:id="rId6"/>
    <p:sldId id="272" r:id="rId7"/>
    <p:sldId id="274" r:id="rId8"/>
    <p:sldId id="265" r:id="rId9"/>
    <p:sldId id="275" r:id="rId10"/>
    <p:sldId id="268" r:id="rId11"/>
    <p:sldId id="269" r:id="rId12"/>
    <p:sldId id="273" r:id="rId13"/>
    <p:sldId id="260" r:id="rId14"/>
    <p:sldId id="263" r:id="rId15"/>
    <p:sldId id="261" r:id="rId16"/>
    <p:sldId id="262" r:id="rId17"/>
    <p:sldId id="284" r:id="rId18"/>
    <p:sldId id="285" r:id="rId19"/>
    <p:sldId id="290" r:id="rId20"/>
    <p:sldId id="286" r:id="rId21"/>
    <p:sldId id="287" r:id="rId22"/>
    <p:sldId id="288" r:id="rId23"/>
    <p:sldId id="289" r:id="rId24"/>
    <p:sldId id="291" r:id="rId25"/>
    <p:sldId id="293" r:id="rId26"/>
    <p:sldId id="294" r:id="rId27"/>
    <p:sldId id="295" r:id="rId28"/>
    <p:sldId id="296" r:id="rId29"/>
    <p:sldId id="298" r:id="rId30"/>
    <p:sldId id="305" r:id="rId31"/>
    <p:sldId id="300" r:id="rId32"/>
    <p:sldId id="301" r:id="rId33"/>
    <p:sldId id="302" r:id="rId34"/>
    <p:sldId id="304" r:id="rId35"/>
    <p:sldId id="303" r:id="rId36"/>
    <p:sldId id="283" r:id="rId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3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欄1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92.6</c:v>
                </c:pt>
                <c:pt idx="1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9A-4007-A0C6-B772FE404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欄1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01-4E0A-8CE1-695EDE61E0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微軟正黑體" pitchFamily="34" charset="-120"/>
                <a:ea typeface="微軟正黑體" pitchFamily="34" charset="-120"/>
              </a:defRPr>
            </a:lvl1pPr>
            <a:lvl2pPr>
              <a:defRPr sz="2600"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175D1-69FC-4B62-9E0C-FDEA0AD714F8}" type="datetimeFigureOut">
              <a:rPr lang="zh-TW" altLang="en-US" smtClean="0"/>
              <a:pPr/>
              <a:t>2017/12/8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A1424-04E1-49BB-9765-EFDACE34D73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ypal.com/tw/hom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www.citibank.com.tw/sim/index.htm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yozabar.s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starbucks.com.tw/home/index.j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mcdelivery.com.tw/tw/jsp-desktop/index.js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momoshop.com.tw/main/Main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jia-kanto.org/shushit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mikiyakobayash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mweb.gomaji.com/travel.php?ref=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hyperlink" Target="http://www.gomaji.com/event/201512/maji_thanks/index.php?ref=38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://m.savesafe.com.tw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ssl.gomaji.com/checkout-1.php?site=m&amp;ref=&amp;pid=105182&amp;sp_id=208882&amp;city=Taiwa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www.citylightstokyo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hyperlink" Target="http://www.tokyodisneyresort.jp/t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amsung.com/tw/home/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://corporate.ferrari.com/e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fun-iki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nishiharu-kyoto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azundomura.net/contents/okome/report5.ph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www.yaohiko.co.jp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womansday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 smtClean="0">
                <a:solidFill>
                  <a:srgbClr val="0070C0"/>
                </a:solidFill>
              </a:rPr>
              <a:t>Facebook</a:t>
            </a:r>
            <a:r>
              <a:rPr lang="zh-TW" altLang="en-US" dirty="0" smtClean="0"/>
              <a:t>為何是藍色</a:t>
            </a:r>
            <a:r>
              <a:rPr lang="en-US" altLang="zh-TW" dirty="0" smtClean="0"/>
              <a:t>? </a:t>
            </a:r>
          </a:p>
          <a:p>
            <a:pPr lvl="1"/>
            <a:r>
              <a:rPr lang="zh-TW" altLang="en-US" dirty="0" smtClean="0"/>
              <a:t>馬克</a:t>
            </a:r>
            <a:r>
              <a:rPr lang="en-US" altLang="zh-TW" dirty="0" smtClean="0"/>
              <a:t>·</a:t>
            </a:r>
            <a:r>
              <a:rPr lang="zh-TW" altLang="en-US" dirty="0" smtClean="0"/>
              <a:t>祖克柏是紅綠色盲，他只能看見藍色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色彩往往能夠體現創辦人的審美和喜好，更是品牌的代表</a:t>
            </a:r>
            <a:r>
              <a:rPr lang="en-US" altLang="zh-TW" dirty="0" smtClean="0"/>
              <a:t>!</a:t>
            </a:r>
            <a:r>
              <a:rPr lang="zh-TW" altLang="en-US" dirty="0" smtClean="0"/>
              <a:t>設計師對於色彩的挑選和取捨，也是網頁設計的必備環節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藍色事實上是</a:t>
            </a:r>
            <a:r>
              <a:rPr lang="zh-TW" altLang="en-US" dirty="0" smtClean="0">
                <a:solidFill>
                  <a:srgbClr val="FF0000"/>
                </a:solidFill>
              </a:rPr>
              <a:t>最被普遍使用的顏色</a:t>
            </a:r>
            <a:r>
              <a:rPr lang="zh-TW" altLang="en-US" dirty="0" smtClean="0"/>
              <a:t>，可以增進使用者的信任，有和平、秩序、忠誠的象徵；讓人有冷靜下來的作用；藍色直接代表寧靜。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E:\Class Learning\20141219\圖片\F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2856"/>
            <a:ext cx="3848119" cy="2952328"/>
          </a:xfrm>
          <a:prstGeom prst="rect">
            <a:avLst/>
          </a:prstGeom>
          <a:noFill/>
        </p:spPr>
      </p:pic>
      <p:pic>
        <p:nvPicPr>
          <p:cNvPr id="2050" name="Picture 2" descr="D:\2015協同教學\圖片\1211\paypal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19" y="-1"/>
            <a:ext cx="5326982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2015協同教學\圖片\1211\Image 4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943" y="2933700"/>
            <a:ext cx="5308126" cy="380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色彩能夠決定轉​​換率的差距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美國數位行銷公司 </a:t>
            </a:r>
            <a:r>
              <a:rPr lang="en-US" altLang="zh-TW" dirty="0" err="1" smtClean="0"/>
              <a:t>Hubspot</a:t>
            </a:r>
            <a:r>
              <a:rPr lang="en-US" altLang="zh-TW" dirty="0" smtClean="0"/>
              <a:t> </a:t>
            </a:r>
            <a:r>
              <a:rPr lang="zh-TW" altLang="en-US" dirty="0" smtClean="0"/>
              <a:t>做</a:t>
            </a:r>
            <a:r>
              <a:rPr lang="en-US" altLang="zh-TW" dirty="0" smtClean="0"/>
              <a:t>A/B Testing</a:t>
            </a:r>
            <a:r>
              <a:rPr lang="zh-TW" altLang="en-US" dirty="0" smtClean="0"/>
              <a:t>，用於測試不同顏色對於使用者點擊轉化造成的差異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2000 </a:t>
            </a:r>
            <a:r>
              <a:rPr lang="zh-TW" altLang="en-US" dirty="0" smtClean="0"/>
              <a:t>人次的樣本測試中，紅色的點擊率超過綠色點擊率足足多</a:t>
            </a:r>
            <a:r>
              <a:rPr lang="en-US" altLang="zh-TW" dirty="0" smtClean="0">
                <a:solidFill>
                  <a:srgbClr val="FF0000"/>
                </a:solidFill>
              </a:rPr>
              <a:t>21%</a:t>
            </a:r>
            <a:endParaRPr lang="zh-TW" altLang="en-US" dirty="0"/>
          </a:p>
        </p:txBody>
      </p:sp>
      <p:pic>
        <p:nvPicPr>
          <p:cNvPr id="4098" name="Picture 2" descr="E:\Class Learning\20141219\圖片\c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705547"/>
            <a:ext cx="5932131" cy="31524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網頁色彩的</a:t>
            </a:r>
            <a:r>
              <a:rPr lang="zh-TW" altLang="en-US" b="1" dirty="0" smtClean="0"/>
              <a:t>搭配</a:t>
            </a:r>
            <a:endParaRPr lang="en-US" altLang="zh-TW" b="1" dirty="0" smtClean="0"/>
          </a:p>
          <a:p>
            <a:pPr lvl="1"/>
            <a:r>
              <a:rPr lang="zh-TW" altLang="en-US" dirty="0" smtClean="0"/>
              <a:t>選定一種色彩，調整透明度或飽和度，頁面看起來色彩統一，有層次感。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用兩種色彩。先選定一種色彩，然後選擇它的對比色。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用一個色系。例如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淡藍，淡黃，淡綠</a:t>
            </a:r>
          </a:p>
          <a:p>
            <a:pPr lvl="1"/>
            <a:endParaRPr lang="zh-TW" altLang="en-US" dirty="0" smtClean="0"/>
          </a:p>
          <a:p>
            <a:pPr lvl="1"/>
            <a:endParaRPr lang="en-US" altLang="zh-TW" b="1" dirty="0" smtClean="0"/>
          </a:p>
          <a:p>
            <a:endParaRPr lang="en-US" altLang="zh-TW" b="1" dirty="0" smtClean="0"/>
          </a:p>
          <a:p>
            <a:endParaRPr lang="zh-TW" altLang="en-US" dirty="0"/>
          </a:p>
        </p:txBody>
      </p:sp>
      <p:pic>
        <p:nvPicPr>
          <p:cNvPr id="3075" name="Picture 3" descr="E:\Class Learning\20141219\00_0-002 co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4437112"/>
            <a:ext cx="6539880" cy="2615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E:\Class Learning\20141219\card_80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0"/>
            <a:ext cx="5616624" cy="7266508"/>
          </a:xfrm>
          <a:prstGeom prst="rect">
            <a:avLst/>
          </a:prstGeom>
          <a:noFill/>
        </p:spPr>
      </p:pic>
      <p:pic>
        <p:nvPicPr>
          <p:cNvPr id="4098" name="Picture 2" descr="E:\Class Learning\20141219\-11-7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420888"/>
            <a:ext cx="6686116" cy="27578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網頁色彩的搭配</a:t>
            </a:r>
            <a:endParaRPr lang="en-US" altLang="zh-TW" b="1" dirty="0" smtClean="0"/>
          </a:p>
          <a:p>
            <a:pPr lvl="1"/>
            <a:r>
              <a:rPr lang="zh-TW" altLang="en-US" dirty="0" smtClean="0"/>
              <a:t>網頁配色不宜超過</a:t>
            </a:r>
            <a:r>
              <a:rPr lang="en-US" altLang="zh-TW" dirty="0" smtClean="0"/>
              <a:t>3~5</a:t>
            </a:r>
            <a:r>
              <a:rPr lang="zh-TW" altLang="en-US" dirty="0" smtClean="0"/>
              <a:t>種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主色調</a:t>
            </a:r>
            <a:r>
              <a:rPr lang="en-US" altLang="zh-TW" dirty="0" smtClean="0">
                <a:solidFill>
                  <a:srgbClr val="FF0000"/>
                </a:solidFill>
              </a:rPr>
              <a:t>25%</a:t>
            </a:r>
            <a:r>
              <a:rPr lang="zh-TW" altLang="en-US" dirty="0" smtClean="0"/>
              <a:t>，頁面色彩的主要色調與整體趨勢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輔助色</a:t>
            </a:r>
            <a:r>
              <a:rPr lang="en-US" altLang="zh-TW" dirty="0" smtClean="0">
                <a:solidFill>
                  <a:srgbClr val="FF0000"/>
                </a:solidFill>
              </a:rPr>
              <a:t>70%</a:t>
            </a:r>
            <a:r>
              <a:rPr lang="zh-TW" altLang="en-US" dirty="0" smtClean="0"/>
              <a:t>，烘托主色調、融合主色調效果的輔助色調。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強調色</a:t>
            </a:r>
            <a:r>
              <a:rPr lang="en-US" altLang="zh-TW" dirty="0" smtClean="0">
                <a:solidFill>
                  <a:srgbClr val="FF0000"/>
                </a:solidFill>
              </a:rPr>
              <a:t>5%</a:t>
            </a:r>
            <a:r>
              <a:rPr lang="zh-TW" altLang="en-US" dirty="0" smtClean="0"/>
              <a:t>，突出主題效果，使頁面更加鮮明生動</a:t>
            </a:r>
          </a:p>
          <a:p>
            <a:pPr lvl="1"/>
            <a:endParaRPr lang="en-US" altLang="zh-TW" b="1" dirty="0" smtClean="0"/>
          </a:p>
          <a:p>
            <a:endParaRPr lang="zh-TW" altLang="en-US" dirty="0"/>
          </a:p>
        </p:txBody>
      </p:sp>
      <p:pic>
        <p:nvPicPr>
          <p:cNvPr id="1027" name="Picture 3" descr="E:\Class Learning\20141219\col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581128"/>
            <a:ext cx="7404100" cy="1993900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5177850" y="6611779"/>
            <a:ext cx="3966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參考資料</a:t>
            </a:r>
            <a:r>
              <a:rPr lang="en-US" altLang="zh-TW" sz="1000" dirty="0" smtClean="0"/>
              <a:t>http://blog.livedoor.jp/marippe_blog/archives/66765863.html</a:t>
            </a:r>
            <a:endParaRPr lang="zh-TW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2015協同教學\圖片\1211\色彩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4977808"/>
            <a:ext cx="4762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2015協同教學\圖片\1211\Image 5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36" y="0"/>
            <a:ext cx="9157936" cy="458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2015協同教學\圖片\1211\手機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5211763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74592" y="478844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手機板網站設計分析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05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手機版網頁的</a:t>
            </a:r>
            <a:r>
              <a:rPr lang="zh-TW" altLang="en-US" b="1" dirty="0" smtClean="0"/>
              <a:t>重要性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智慧型手機普及率逐年</a:t>
            </a:r>
            <a:r>
              <a:rPr lang="zh-TW" altLang="en-US" b="1" dirty="0" smtClean="0"/>
              <a:t>上升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2015</a:t>
            </a:r>
            <a:r>
              <a:rPr lang="zh-TW" altLang="en-US" dirty="0" smtClean="0"/>
              <a:t>國內</a:t>
            </a:r>
            <a:r>
              <a:rPr lang="en-US" altLang="zh-TW" dirty="0"/>
              <a:t>12</a:t>
            </a:r>
            <a:r>
              <a:rPr lang="zh-TW" altLang="en-US" dirty="0"/>
              <a:t>歲以上使用智慧型</a:t>
            </a:r>
            <a:r>
              <a:rPr lang="zh-TW" altLang="en-US" dirty="0" smtClean="0"/>
              <a:t>手機或平板</a:t>
            </a:r>
            <a:r>
              <a:rPr lang="zh-TW" altLang="en-US" dirty="0"/>
              <a:t>電腦</a:t>
            </a:r>
            <a:r>
              <a:rPr lang="zh-TW" altLang="en-US" dirty="0" smtClean="0"/>
              <a:t>，</a:t>
            </a:r>
            <a:r>
              <a:rPr lang="zh-TW" altLang="en-US" dirty="0"/>
              <a:t>已達到</a:t>
            </a:r>
            <a:r>
              <a:rPr lang="en-US" altLang="zh-TW" dirty="0">
                <a:solidFill>
                  <a:srgbClr val="FF0000"/>
                </a:solidFill>
              </a:rPr>
              <a:t>1604</a:t>
            </a:r>
            <a:r>
              <a:rPr lang="zh-TW" altLang="en-US" dirty="0"/>
              <a:t>萬</a:t>
            </a:r>
            <a:r>
              <a:rPr lang="zh-TW" altLang="en-US" dirty="0" smtClean="0"/>
              <a:t>人，</a:t>
            </a:r>
            <a:r>
              <a:rPr lang="zh-TW" altLang="en-US" dirty="0"/>
              <a:t>約每</a:t>
            </a:r>
            <a:r>
              <a:rPr lang="en-US" altLang="zh-TW" dirty="0"/>
              <a:t>4</a:t>
            </a:r>
            <a:r>
              <a:rPr lang="zh-TW" altLang="en-US" dirty="0" smtClean="0"/>
              <a:t>人就有</a:t>
            </a:r>
            <a:r>
              <a:rPr lang="en-US" altLang="zh-TW" dirty="0"/>
              <a:t>3</a:t>
            </a:r>
            <a:r>
              <a:rPr lang="zh-TW" altLang="en-US" dirty="0"/>
              <a:t>人為行動裝置</a:t>
            </a:r>
            <a:r>
              <a:rPr lang="zh-TW" altLang="en-US" dirty="0" smtClean="0"/>
              <a:t>使用者。</a:t>
            </a:r>
            <a:endParaRPr lang="en-US" altLang="zh-TW" dirty="0" smtClean="0"/>
          </a:p>
          <a:p>
            <a:pPr lvl="1"/>
            <a:r>
              <a:rPr lang="zh-TW" altLang="en-US" dirty="0"/>
              <a:t>中高齡層普及率在提高，</a:t>
            </a:r>
            <a:r>
              <a:rPr lang="en-US" altLang="zh-TW" dirty="0"/>
              <a:t>50</a:t>
            </a:r>
            <a:r>
              <a:rPr lang="zh-TW" altLang="en-US" dirty="0"/>
              <a:t>歲以上族群擁有行動裝置比率達</a:t>
            </a:r>
            <a:r>
              <a:rPr lang="en-US" altLang="zh-TW" dirty="0">
                <a:solidFill>
                  <a:srgbClr val="FF0000"/>
                </a:solidFill>
              </a:rPr>
              <a:t>26.6</a:t>
            </a:r>
            <a:r>
              <a:rPr lang="en-US" altLang="zh-TW" dirty="0" smtClean="0">
                <a:solidFill>
                  <a:srgbClr val="FF0000"/>
                </a:solidFill>
              </a:rPr>
              <a:t>%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手機版網頁的重要性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手機版網頁</a:t>
            </a:r>
            <a:r>
              <a:rPr lang="zh-TW" altLang="en-US" dirty="0" smtClean="0"/>
              <a:t>與</a:t>
            </a:r>
            <a:r>
              <a:rPr lang="en-US" altLang="zh-TW" dirty="0" smtClean="0"/>
              <a:t>APP</a:t>
            </a:r>
            <a:r>
              <a:rPr lang="zh-TW" altLang="en-US" dirty="0" smtClean="0"/>
              <a:t>型態</a:t>
            </a:r>
            <a:r>
              <a:rPr lang="zh-TW" altLang="en-US" dirty="0"/>
              <a:t>作用與特性</a:t>
            </a:r>
            <a:r>
              <a:rPr lang="zh-TW" altLang="en-US" dirty="0" smtClean="0"/>
              <a:t>不同</a:t>
            </a:r>
            <a:endParaRPr lang="en-US" altLang="zh-TW" dirty="0" smtClean="0"/>
          </a:p>
          <a:p>
            <a:pPr lvl="1"/>
            <a:r>
              <a:rPr lang="zh-TW" altLang="en-US" dirty="0"/>
              <a:t>手機版網頁不需經過下載即可</a:t>
            </a:r>
            <a:r>
              <a:rPr lang="zh-TW" altLang="en-US" dirty="0" smtClean="0"/>
              <a:t>瀏覽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APP</a:t>
            </a:r>
            <a:r>
              <a:rPr lang="zh-TW" altLang="en-US" dirty="0" smtClean="0"/>
              <a:t>需要安裝，並暫手機的空間，也容易被使用者移除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247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網站的風格設計依循</a:t>
            </a:r>
            <a:r>
              <a:rPr lang="en-US" altLang="zh-TW" b="1" dirty="0" smtClean="0"/>
              <a:t>:</a:t>
            </a:r>
            <a:endParaRPr lang="zh-TW" altLang="en-US" b="1" dirty="0"/>
          </a:p>
          <a:p>
            <a:pPr lvl="1"/>
            <a:r>
              <a:rPr lang="zh-TW" altLang="en-US" dirty="0"/>
              <a:t>將</a:t>
            </a:r>
            <a:r>
              <a:rPr lang="zh-TW" altLang="en-US" dirty="0" smtClean="0"/>
              <a:t>標誌</a:t>
            </a:r>
            <a:r>
              <a:rPr lang="en-US" altLang="zh-TW" dirty="0" smtClean="0"/>
              <a:t>Logo</a:t>
            </a:r>
            <a:r>
              <a:rPr lang="zh-TW" altLang="en-US" dirty="0" smtClean="0"/>
              <a:t>，放在</a:t>
            </a:r>
            <a:r>
              <a:rPr lang="zh-TW" altLang="en-US" dirty="0"/>
              <a:t>每個頁面上</a:t>
            </a:r>
            <a:r>
              <a:rPr lang="zh-TW" altLang="en-US" dirty="0" smtClean="0"/>
              <a:t>最明顯</a:t>
            </a:r>
            <a:r>
              <a:rPr lang="zh-TW" altLang="en-US" dirty="0"/>
              <a:t>的</a:t>
            </a:r>
            <a:r>
              <a:rPr lang="zh-TW" altLang="en-US" dirty="0" smtClean="0"/>
              <a:t>位置</a:t>
            </a:r>
            <a:endParaRPr lang="zh-TW" altLang="en-US" dirty="0"/>
          </a:p>
          <a:p>
            <a:pPr lvl="1"/>
            <a:r>
              <a:rPr lang="zh-TW" altLang="en-US" dirty="0" smtClean="0"/>
              <a:t>強調網站的</a:t>
            </a:r>
            <a:r>
              <a:rPr lang="zh-TW" altLang="en-US" dirty="0" smtClean="0">
                <a:solidFill>
                  <a:srgbClr val="FF0000"/>
                </a:solidFill>
              </a:rPr>
              <a:t>標準色彩</a:t>
            </a:r>
            <a:r>
              <a:rPr lang="en-US" altLang="zh-TW" dirty="0" smtClean="0"/>
              <a:t>(</a:t>
            </a:r>
            <a:r>
              <a:rPr lang="zh-TW" altLang="en-US" dirty="0" smtClean="0"/>
              <a:t>標準字，標誌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一句</a:t>
            </a:r>
            <a:r>
              <a:rPr lang="zh-TW" altLang="en-US" dirty="0"/>
              <a:t>網站精髓的宣傳標語</a:t>
            </a:r>
            <a:r>
              <a:rPr lang="zh-TW" altLang="en-US" dirty="0" smtClean="0"/>
              <a:t>！</a:t>
            </a:r>
            <a:r>
              <a:rPr lang="en-US" altLang="zh-TW" dirty="0" smtClean="0"/>
              <a:t>(Slogan)</a:t>
            </a:r>
            <a:endParaRPr lang="zh-TW" altLang="en-US" dirty="0"/>
          </a:p>
          <a:p>
            <a:pPr lvl="1"/>
            <a:r>
              <a:rPr lang="zh-TW" altLang="en-US" dirty="0"/>
              <a:t>相同類型的圖像採用相同效果</a:t>
            </a:r>
            <a:r>
              <a:rPr lang="zh-TW" altLang="en-US" dirty="0" smtClean="0"/>
              <a:t>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比如說圖片都</a:t>
            </a:r>
            <a:r>
              <a:rPr lang="zh-TW" altLang="en-US" dirty="0"/>
              <a:t>採用陰影</a:t>
            </a:r>
            <a:r>
              <a:rPr lang="zh-TW" altLang="en-US" dirty="0" smtClean="0"/>
              <a:t>效果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統一字型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網站風格</a:t>
            </a:r>
            <a:r>
              <a:rPr lang="en-US" altLang="zh-TW" dirty="0" smtClean="0"/>
              <a:t>=</a:t>
            </a:r>
            <a:r>
              <a:rPr lang="zh-TW" altLang="en-US" dirty="0" smtClean="0"/>
              <a:t>企業風格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026" name="Picture 2" descr="E:\Class Learning\20141219\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4725144"/>
            <a:ext cx="904875" cy="904875"/>
          </a:xfrm>
          <a:prstGeom prst="rect">
            <a:avLst/>
          </a:prstGeom>
          <a:noFill/>
        </p:spPr>
      </p:pic>
      <p:pic>
        <p:nvPicPr>
          <p:cNvPr id="1027" name="Picture 3" descr="E:\Class Learning\20141219\麥當勞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4725144"/>
            <a:ext cx="1008112" cy="1008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2015</a:t>
            </a:r>
            <a:r>
              <a:rPr lang="zh-TW" altLang="en-US" b="1" dirty="0" smtClean="0"/>
              <a:t>台灣</a:t>
            </a:r>
            <a:r>
              <a:rPr lang="en-US" altLang="zh-TW" b="1" dirty="0" smtClean="0"/>
              <a:t>5</a:t>
            </a:r>
            <a:r>
              <a:rPr lang="zh-TW" altLang="en-US" b="1" dirty="0" smtClean="0"/>
              <a:t>大</a:t>
            </a:r>
            <a:r>
              <a:rPr lang="zh-TW" altLang="en-US" b="1" dirty="0"/>
              <a:t>手機機型</a:t>
            </a:r>
            <a:r>
              <a:rPr lang="zh-TW" altLang="en-US" b="1" dirty="0" smtClean="0"/>
              <a:t>排行</a:t>
            </a:r>
            <a:endParaRPr lang="en-US" altLang="zh-TW" b="1" dirty="0" smtClean="0"/>
          </a:p>
          <a:p>
            <a:pPr lvl="1"/>
            <a:r>
              <a:rPr lang="zh-TW" altLang="en-US" dirty="0"/>
              <a:t>國人偏好大螢幕手機</a:t>
            </a:r>
          </a:p>
          <a:p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/>
              <a:t>手機版網頁的</a:t>
            </a:r>
            <a:r>
              <a:rPr lang="zh-TW" altLang="en-US" b="1" dirty="0" smtClean="0"/>
              <a:t>重要性</a:t>
            </a:r>
            <a:endParaRPr lang="zh-TW" altLang="en-US" dirty="0"/>
          </a:p>
        </p:txBody>
      </p:sp>
      <p:pic>
        <p:nvPicPr>
          <p:cNvPr id="5122" name="Picture 2" descr="D:\2015協同教學\圖片\1211\手機排行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42" y="2708920"/>
            <a:ext cx="9409842" cy="394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行動網站好壞會影響消費者使用手機購買的</a:t>
            </a:r>
            <a:r>
              <a:rPr lang="zh-TW" altLang="en-US" b="1" dirty="0" smtClean="0"/>
              <a:t>關鍵</a:t>
            </a:r>
            <a:endParaRPr lang="en-US" altLang="zh-TW" b="1" dirty="0" smtClean="0"/>
          </a:p>
          <a:p>
            <a:pPr lvl="1"/>
            <a:r>
              <a:rPr lang="zh-TW" altLang="en-US" dirty="0" smtClean="0"/>
              <a:t>智慧型手機促使消費者改變購買方式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87%</a:t>
            </a:r>
            <a:r>
              <a:rPr lang="zh-TW" altLang="en-US" dirty="0" smtClean="0"/>
              <a:t>消費者會使用智慧型手機來研究產品或服務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70%</a:t>
            </a:r>
            <a:r>
              <a:rPr lang="zh-TW" altLang="en-US" dirty="0" smtClean="0"/>
              <a:t>消費者每月至少使用手機購物</a:t>
            </a:r>
            <a:r>
              <a:rPr lang="en-US" altLang="zh-TW" dirty="0" smtClean="0"/>
              <a:t>1</a:t>
            </a:r>
            <a:r>
              <a:rPr lang="zh-TW" altLang="en-US" dirty="0" smtClean="0"/>
              <a:t>次以上</a:t>
            </a:r>
          </a:p>
          <a:p>
            <a:pPr lvl="1"/>
            <a:r>
              <a:rPr lang="zh-TW" altLang="en-US" dirty="0" smtClean="0"/>
              <a:t>如何</a:t>
            </a:r>
            <a:r>
              <a:rPr lang="zh-TW" altLang="en-US" dirty="0"/>
              <a:t>去解決消費者的疑慮與問題，讓消費者願意使用手機直接進行交易，手機版網頁設計顯得相當重要</a:t>
            </a:r>
            <a:endParaRPr lang="zh-TW" altLang="en-US" b="1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/>
              <a:t>手機版網頁的</a:t>
            </a:r>
            <a:r>
              <a:rPr lang="zh-TW" altLang="en-US" b="1" dirty="0" smtClean="0"/>
              <a:t>重要性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03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/>
              <a:t>手機版</a:t>
            </a:r>
            <a:r>
              <a:rPr lang="zh-TW" altLang="en-US" b="1" dirty="0" smtClean="0"/>
              <a:t>網頁操作問題統計</a:t>
            </a:r>
            <a:endParaRPr lang="zh-TW" altLang="en-US" dirty="0"/>
          </a:p>
        </p:txBody>
      </p:sp>
      <p:pic>
        <p:nvPicPr>
          <p:cNvPr id="7170" name="Picture 2" descr="D:\2015協同教學\圖片\1211\F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4273"/>
            <a:ext cx="9156211" cy="549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盡量簡化你的網站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因為手機介面較小，畫面能呈現的資料有限，要去除不必要的或是次要的內容。</a:t>
            </a:r>
          </a:p>
          <a:p>
            <a:endParaRPr lang="zh-TW" altLang="en-US" b="1" dirty="0" smtClean="0"/>
          </a:p>
          <a:p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  <p:pic>
        <p:nvPicPr>
          <p:cNvPr id="1026" name="Picture 2" descr="E:\2015協同教學\圖片\1211\MOMO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385778"/>
            <a:ext cx="4860031" cy="3472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7" name="Picture 3" descr="E:\2015協同教學\圖片\1211\MOMO-2.jpg">
            <a:hlinkClick r:id="rId2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4926" y="3356992"/>
            <a:ext cx="2185765" cy="3501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18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單向操作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單一方向，一致性操作方式。</a:t>
            </a:r>
          </a:p>
          <a:p>
            <a:endParaRPr lang="zh-TW" altLang="en-US" b="1" dirty="0" smtClean="0"/>
          </a:p>
          <a:p>
            <a:endParaRPr lang="zh-TW" altLang="en-US" dirty="0"/>
          </a:p>
        </p:txBody>
      </p:sp>
      <p:pic>
        <p:nvPicPr>
          <p:cNvPr id="2050" name="Picture 2" descr="E:\2015協同教學\圖片\1211\2015-12-07_15534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5500" y="3112589"/>
            <a:ext cx="2500476" cy="3678585"/>
          </a:xfrm>
          <a:prstGeom prst="rect">
            <a:avLst/>
          </a:prstGeom>
          <a:noFill/>
        </p:spPr>
      </p:pic>
      <p:pic>
        <p:nvPicPr>
          <p:cNvPr id="2051" name="Picture 3" descr="E:\2015協同教學\圖片\1211\2015-12-07_155409.jpg">
            <a:hlinkClick r:id="rId2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3190775"/>
            <a:ext cx="2467636" cy="3622601"/>
          </a:xfrm>
          <a:prstGeom prst="rect">
            <a:avLst/>
          </a:prstGeom>
          <a:noFill/>
        </p:spPr>
      </p:pic>
      <p:sp>
        <p:nvSpPr>
          <p:cNvPr id="8" name="向下箭號 7"/>
          <p:cNvSpPr/>
          <p:nvPr/>
        </p:nvSpPr>
        <p:spPr>
          <a:xfrm>
            <a:off x="1259632" y="4365104"/>
            <a:ext cx="432048" cy="576064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7884368" y="4437112"/>
            <a:ext cx="432048" cy="576064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單欄式設計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採用易閱覽的</a:t>
            </a:r>
            <a:r>
              <a:rPr lang="zh-TW" altLang="en-US" i="1" dirty="0" smtClean="0">
                <a:solidFill>
                  <a:srgbClr val="FF0000"/>
                </a:solidFill>
              </a:rPr>
              <a:t>單欄式</a:t>
            </a:r>
            <a:r>
              <a:rPr lang="zh-TW" altLang="en-US" dirty="0" smtClean="0"/>
              <a:t>版面設計</a:t>
            </a:r>
          </a:p>
          <a:p>
            <a:endParaRPr lang="zh-TW" altLang="en-US" b="1" dirty="0" smtClean="0"/>
          </a:p>
          <a:p>
            <a:endParaRPr lang="zh-TW" altLang="en-US" dirty="0"/>
          </a:p>
        </p:txBody>
      </p:sp>
      <p:pic>
        <p:nvPicPr>
          <p:cNvPr id="3074" name="Picture 2" descr="E:\2015協同教學\圖片\1211\2015-12-07_160354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33056"/>
            <a:ext cx="5346802" cy="2662707"/>
          </a:xfrm>
          <a:prstGeom prst="rect">
            <a:avLst/>
          </a:prstGeom>
          <a:noFill/>
        </p:spPr>
      </p:pic>
      <p:pic>
        <p:nvPicPr>
          <p:cNvPr id="3076" name="Picture 4" descr="E:\2015協同教學\圖片\1211\2015-12-07_160517.jpg">
            <a:hlinkClick r:id="rId2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2226" y="3501008"/>
            <a:ext cx="1921774" cy="3120012"/>
          </a:xfrm>
          <a:prstGeom prst="rect">
            <a:avLst/>
          </a:prstGeom>
          <a:noFill/>
        </p:spPr>
      </p:pic>
      <p:pic>
        <p:nvPicPr>
          <p:cNvPr id="3075" name="Picture 3" descr="E:\2015協同教學\圖片\1211\2015-12-07_160502.jp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501008"/>
            <a:ext cx="1921774" cy="3120011"/>
          </a:xfrm>
          <a:prstGeom prst="rect">
            <a:avLst/>
          </a:prstGeom>
          <a:noFill/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不要使用或減少另開新視窗</a:t>
            </a:r>
          </a:p>
          <a:p>
            <a:endParaRPr lang="zh-TW" altLang="en-US" b="1" dirty="0" smtClean="0"/>
          </a:p>
          <a:p>
            <a:endParaRPr lang="zh-TW" altLang="en-US" dirty="0"/>
          </a:p>
        </p:txBody>
      </p:sp>
      <p:pic>
        <p:nvPicPr>
          <p:cNvPr id="1027" name="Picture 3" descr="E:\2015協同教學\圖片\1211\2015-12-08_101726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2636912"/>
            <a:ext cx="2765540" cy="4221088"/>
          </a:xfrm>
          <a:prstGeom prst="rect">
            <a:avLst/>
          </a:prstGeom>
          <a:noFill/>
        </p:spPr>
      </p:pic>
      <p:pic>
        <p:nvPicPr>
          <p:cNvPr id="1028" name="Picture 4" descr="E:\2015協同教學\圖片\1211\2015-12-08_101737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55112" y="2623739"/>
            <a:ext cx="2781384" cy="4234261"/>
          </a:xfrm>
          <a:prstGeom prst="rect">
            <a:avLst/>
          </a:prstGeom>
          <a:noFill/>
        </p:spPr>
      </p:pic>
      <p:sp>
        <p:nvSpPr>
          <p:cNvPr id="8" name="向右箭號 7"/>
          <p:cNvSpPr/>
          <p:nvPr/>
        </p:nvSpPr>
        <p:spPr>
          <a:xfrm>
            <a:off x="5652120" y="4509120"/>
            <a:ext cx="432048" cy="4320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讓手指能容易操控</a:t>
            </a:r>
            <a:endParaRPr lang="zh-TW" altLang="en-US" dirty="0"/>
          </a:p>
        </p:txBody>
      </p:sp>
      <p:pic>
        <p:nvPicPr>
          <p:cNvPr id="2050" name="Picture 2" descr="E:\2015協同教學\圖片\1211\2015-12-08_10151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628800"/>
            <a:ext cx="2808312" cy="468671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4427984" y="6093296"/>
            <a:ext cx="3168352" cy="260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減少輸入欄位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手指動作輸入網頁不易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或改用選單式選項，讓使用者滑動</a:t>
            </a:r>
            <a:endParaRPr lang="en-US" altLang="zh-TW" dirty="0" smtClean="0"/>
          </a:p>
          <a:p>
            <a:pPr lvl="1">
              <a:buNone/>
            </a:pPr>
            <a:r>
              <a:rPr lang="zh-TW" altLang="en-US" dirty="0" smtClean="0"/>
              <a:t>   選擇</a:t>
            </a:r>
            <a:endParaRPr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  <p:pic>
        <p:nvPicPr>
          <p:cNvPr id="3074" name="Picture 2" descr="E:\2015協同教學\圖片\1211\2015-12-08_10200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2821" y="0"/>
            <a:ext cx="2351179" cy="10475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考量畫面的重點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區分清楚頁面最需要顯示的是什麼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對於不屬於該頁面的廣告、選單等，應收合或隱藏</a:t>
            </a:r>
            <a:endParaRPr lang="zh-TW" altLang="en-US" dirty="0"/>
          </a:p>
        </p:txBody>
      </p:sp>
      <p:pic>
        <p:nvPicPr>
          <p:cNvPr id="4098" name="Picture 2" descr="E:\2015協同教學\圖片\1211\2015-12-08_10550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1759" y="3198931"/>
            <a:ext cx="2231178" cy="3295503"/>
          </a:xfrm>
          <a:prstGeom prst="rect">
            <a:avLst/>
          </a:prstGeom>
          <a:noFill/>
        </p:spPr>
      </p:pic>
      <p:pic>
        <p:nvPicPr>
          <p:cNvPr id="4099" name="Picture 3" descr="E:\2015協同教學\圖片\1211\2015-12-08_105624.jpg">
            <a:hlinkClick r:id="rId2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212976"/>
            <a:ext cx="2028355" cy="3342947"/>
          </a:xfrm>
          <a:prstGeom prst="rect">
            <a:avLst/>
          </a:prstGeom>
          <a:noFill/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風格</a:t>
            </a:r>
            <a:endParaRPr lang="en-US" altLang="zh-TW" b="1" dirty="0" smtClean="0"/>
          </a:p>
          <a:p>
            <a:pPr lvl="1"/>
            <a:r>
              <a:rPr lang="zh-TW" altLang="en-US" dirty="0" smtClean="0"/>
              <a:t>網站沒有固定模式，同一個主題，兩個人會做出不一樣的風格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風格是抽象的，指</a:t>
            </a:r>
            <a:r>
              <a:rPr lang="zh-TW" altLang="en-US" dirty="0" smtClean="0">
                <a:solidFill>
                  <a:srgbClr val="FF0000"/>
                </a:solidFill>
              </a:rPr>
              <a:t>網站的</a:t>
            </a:r>
            <a:r>
              <a:rPr lang="zh-TW" altLang="en-US" dirty="0">
                <a:solidFill>
                  <a:srgbClr val="FF0000"/>
                </a:solidFill>
              </a:rPr>
              <a:t>整體形像</a:t>
            </a:r>
            <a:r>
              <a:rPr lang="zh-TW" altLang="en-US" dirty="0" smtClean="0">
                <a:solidFill>
                  <a:srgbClr val="FF0000"/>
                </a:solidFill>
              </a:rPr>
              <a:t>給使用者的</a:t>
            </a:r>
            <a:r>
              <a:rPr lang="zh-TW" altLang="en-US" dirty="0">
                <a:solidFill>
                  <a:srgbClr val="FF0000"/>
                </a:solidFill>
              </a:rPr>
              <a:t>綜合</a:t>
            </a:r>
            <a:r>
              <a:rPr lang="zh-TW" altLang="en-US" dirty="0" smtClean="0">
                <a:solidFill>
                  <a:srgbClr val="FF0000"/>
                </a:solidFill>
              </a:rPr>
              <a:t>感受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“</a:t>
            </a:r>
            <a:r>
              <a:rPr lang="zh-TW" altLang="en-US" dirty="0" smtClean="0">
                <a:solidFill>
                  <a:srgbClr val="FF0000"/>
                </a:solidFill>
              </a:rPr>
              <a:t>整體</a:t>
            </a:r>
            <a:r>
              <a:rPr lang="zh-TW" altLang="en-US" dirty="0">
                <a:solidFill>
                  <a:srgbClr val="FF0000"/>
                </a:solidFill>
              </a:rPr>
              <a:t>形象”</a:t>
            </a:r>
            <a:r>
              <a:rPr lang="zh-TW" altLang="en-US" dirty="0"/>
              <a:t>包括站點的</a:t>
            </a:r>
            <a:r>
              <a:rPr lang="en-US" altLang="zh-TW" dirty="0"/>
              <a:t>CI</a:t>
            </a:r>
            <a:r>
              <a:rPr lang="zh-TW" altLang="en-US" dirty="0"/>
              <a:t>（標誌、色彩、字體、標語）、版面佈局、瀏覽方式</a:t>
            </a:r>
            <a:r>
              <a:rPr lang="zh-TW" altLang="en-US" dirty="0" smtClean="0"/>
              <a:t>、文字、用語、</a:t>
            </a:r>
            <a:r>
              <a:rPr lang="zh-TW" altLang="en-US" dirty="0"/>
              <a:t>內容價值、存在</a:t>
            </a:r>
            <a:r>
              <a:rPr lang="zh-TW" altLang="en-US" dirty="0" smtClean="0"/>
              <a:t>意義等等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2050" name="Picture 2" descr="E:\Class Learning\20141219\logo_tdr02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5373216"/>
            <a:ext cx="2381250" cy="819150"/>
          </a:xfrm>
          <a:prstGeom prst="rect">
            <a:avLst/>
          </a:prstGeom>
          <a:noFill/>
        </p:spPr>
      </p:pic>
      <p:pic>
        <p:nvPicPr>
          <p:cNvPr id="2051" name="Picture 3" descr="E:\Class Learning\20141219\2014-12-15_162417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5301208"/>
            <a:ext cx="619125" cy="1000125"/>
          </a:xfrm>
          <a:prstGeom prst="rect">
            <a:avLst/>
          </a:prstGeom>
          <a:noFill/>
        </p:spPr>
      </p:pic>
      <p:pic>
        <p:nvPicPr>
          <p:cNvPr id="2052" name="Picture 4" descr="E:\Class Learning\20141219\12816855299250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4048" y="5373216"/>
            <a:ext cx="2725003" cy="948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容易閱讀的文字大小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適當的縮放文字大小，讓使用者更容易接收資訊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要注意使用者會自行修改瀏覽器設定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造成文字重疊或文字只顯示一半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排除因為調整瀏覽器設定，避免造成</a:t>
            </a:r>
            <a:endParaRPr lang="en-US" altLang="zh-TW" dirty="0" smtClean="0"/>
          </a:p>
          <a:p>
            <a:pPr lvl="1">
              <a:buNone/>
            </a:pPr>
            <a:r>
              <a:rPr lang="zh-TW" altLang="en-US" dirty="0" smtClean="0"/>
              <a:t>    字疊在一起的情況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>
              <a:buNone/>
            </a:pPr>
            <a:r>
              <a:rPr lang="zh-TW" altLang="en-US" dirty="0" smtClean="0"/>
              <a:t>    </a:t>
            </a:r>
            <a:r>
              <a:rPr lang="en-US" altLang="zh-TW" dirty="0" smtClean="0"/>
              <a:t>1.</a:t>
            </a:r>
            <a:r>
              <a:rPr lang="zh-TW" altLang="en-US" dirty="0" smtClean="0"/>
              <a:t>行距不要設固定</a:t>
            </a:r>
            <a:r>
              <a:rPr lang="en-US" altLang="zh-TW" dirty="0" err="1" smtClean="0"/>
              <a:t>px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</a:t>
            </a:r>
            <a:r>
              <a:rPr lang="en-US" altLang="zh-TW" dirty="0" smtClean="0"/>
              <a:t>2.</a:t>
            </a:r>
            <a:r>
              <a:rPr lang="zh-TW" altLang="en-US" dirty="0" smtClean="0"/>
              <a:t>區塊不要設固定高度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</a:t>
            </a:r>
            <a:r>
              <a:rPr lang="en-US" altLang="zh-TW" dirty="0" smtClean="0"/>
              <a:t>3.</a:t>
            </a:r>
            <a:r>
              <a:rPr lang="zh-TW" altLang="en-US" dirty="0" smtClean="0"/>
              <a:t>不要用太多 </a:t>
            </a:r>
            <a:r>
              <a:rPr lang="en-US" altLang="zh-TW" dirty="0" err="1" smtClean="0"/>
              <a:t>overflow:hidden</a:t>
            </a:r>
            <a:endParaRPr lang="en-US" altLang="zh-TW" dirty="0" smtClean="0"/>
          </a:p>
        </p:txBody>
      </p:sp>
      <p:pic>
        <p:nvPicPr>
          <p:cNvPr id="5122" name="Picture 2" descr="E:\2015協同教學\圖片\1211\Screenshot_2015-05-06-17-19-5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3068960"/>
            <a:ext cx="2267744" cy="4031544"/>
          </a:xfrm>
          <a:prstGeom prst="rect">
            <a:avLst/>
          </a:prstGeom>
          <a:noFill/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考慮版塊位置大小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區塊由上至下排列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手機首頁畫面於版面</a:t>
            </a:r>
            <a:r>
              <a:rPr lang="en-US" altLang="zh-TW" dirty="0" smtClean="0"/>
              <a:t>1/4</a:t>
            </a:r>
            <a:r>
              <a:rPr lang="zh-TW" altLang="en-US" dirty="0" smtClean="0"/>
              <a:t> 或 </a:t>
            </a:r>
            <a:r>
              <a:rPr lang="en-US" altLang="zh-TW" dirty="0" smtClean="0"/>
              <a:t>1/8</a:t>
            </a:r>
          </a:p>
          <a:p>
            <a:pPr lvl="1"/>
            <a:r>
              <a:rPr lang="zh-TW" altLang="en-US" dirty="0" smtClean="0"/>
              <a:t>區塊最多切割超過</a:t>
            </a:r>
            <a:r>
              <a:rPr lang="en-US" altLang="zh-TW" dirty="0" smtClean="0"/>
              <a:t>2</a:t>
            </a:r>
            <a:r>
              <a:rPr lang="zh-TW" altLang="en-US" dirty="0" smtClean="0"/>
              <a:t>塊</a:t>
            </a:r>
            <a:endParaRPr lang="zh-TW" altLang="en-US" dirty="0"/>
          </a:p>
        </p:txBody>
      </p:sp>
      <p:pic>
        <p:nvPicPr>
          <p:cNvPr id="5122" name="Picture 2" descr="E:\2015協同教學\圖片\1211\thumb_151130_1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149080"/>
            <a:ext cx="6286501" cy="2286000"/>
          </a:xfrm>
          <a:prstGeom prst="rect">
            <a:avLst/>
          </a:prstGeom>
          <a:noFill/>
        </p:spPr>
      </p:pic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統一設計風格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網站是品牌視覺形像中的一環，網站的視覺風格應該與品牌息息相關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手機網頁與電腦網頁風格統一，不應區分為兩種風格，也避免使用者混淆。</a:t>
            </a:r>
            <a:endParaRPr lang="zh-TW" altLang="en-US" dirty="0"/>
          </a:p>
        </p:txBody>
      </p:sp>
      <p:pic>
        <p:nvPicPr>
          <p:cNvPr id="1026" name="Picture 2" descr="E:\2015協同教學\圖片\1211\thumb_151130_07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293096"/>
            <a:ext cx="6286500" cy="2286000"/>
          </a:xfrm>
          <a:prstGeom prst="rect">
            <a:avLst/>
          </a:prstGeom>
          <a:noFill/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選單的簡化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無法像電腦網頁列出所有選項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審慎評估後保留最重要或收合選單，但要保留電腦版上原有的功能</a:t>
            </a:r>
            <a:endParaRPr lang="en-US" altLang="zh-TW" dirty="0" smtClean="0"/>
          </a:p>
        </p:txBody>
      </p:sp>
      <p:pic>
        <p:nvPicPr>
          <p:cNvPr id="2050" name="Picture 2" descr="E:\2015協同教學\圖片\1211\2015-12-08_1119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3789040"/>
            <a:ext cx="1757677" cy="3068960"/>
          </a:xfrm>
          <a:prstGeom prst="rect">
            <a:avLst/>
          </a:prstGeom>
          <a:noFill/>
        </p:spPr>
      </p:pic>
      <p:pic>
        <p:nvPicPr>
          <p:cNvPr id="2051" name="Picture 3" descr="E:\2015協同教學\圖片\1211\2015-12-08_1122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7080" y="3783726"/>
            <a:ext cx="1876919" cy="3048986"/>
          </a:xfrm>
          <a:prstGeom prst="rect">
            <a:avLst/>
          </a:prstGeom>
          <a:noFill/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加大按鈕及點擊範圍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按鈕加大，並且按鈕與按鈕之間</a:t>
            </a:r>
            <a:endParaRPr lang="en-US" altLang="zh-TW" dirty="0" smtClean="0"/>
          </a:p>
          <a:p>
            <a:pPr lvl="1">
              <a:buNone/>
            </a:pPr>
            <a:r>
              <a:rPr lang="zh-TW" altLang="en-US" dirty="0" smtClean="0"/>
              <a:t>   必須保留距離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運用文字之外的連結，例如點擊</a:t>
            </a:r>
            <a:endParaRPr lang="en-US" altLang="zh-TW" dirty="0" smtClean="0"/>
          </a:p>
          <a:p>
            <a:pPr lvl="1">
              <a:buNone/>
            </a:pPr>
            <a:r>
              <a:rPr lang="zh-TW" altLang="en-US" dirty="0" smtClean="0"/>
              <a:t>   產品圖片可以直接連結</a:t>
            </a:r>
            <a:endParaRPr lang="en-US" altLang="zh-TW" dirty="0" smtClean="0"/>
          </a:p>
        </p:txBody>
      </p:sp>
      <p:pic>
        <p:nvPicPr>
          <p:cNvPr id="4098" name="Picture 2" descr="E:\2015協同教學\圖片\1211\2015-12-08_11324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628800"/>
            <a:ext cx="2843808" cy="4848071"/>
          </a:xfrm>
          <a:prstGeom prst="rect">
            <a:avLst/>
          </a:prstGeom>
          <a:noFill/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b="1" dirty="0" smtClean="0"/>
              <a:t>手機版網頁的使用者介面設計思維</a:t>
            </a:r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善用圖示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手機網頁空間有限，應使用圖標取代</a:t>
            </a:r>
            <a:endParaRPr lang="en-US" altLang="zh-TW" dirty="0" smtClean="0"/>
          </a:p>
          <a:p>
            <a:pPr lvl="1">
              <a:buNone/>
            </a:pPr>
            <a:r>
              <a:rPr lang="zh-TW" altLang="en-US" dirty="0" smtClean="0"/>
              <a:t>   文字連結。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良好的圖示優於文字，能更快讓使用</a:t>
            </a:r>
            <a:endParaRPr lang="en-US" altLang="zh-TW" dirty="0" smtClean="0"/>
          </a:p>
          <a:p>
            <a:pPr lvl="1">
              <a:buNone/>
            </a:pPr>
            <a:r>
              <a:rPr lang="zh-TW" altLang="en-US" dirty="0" smtClean="0"/>
              <a:t>   者辨識。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但要注意設計的圖示能讓使用者清楚</a:t>
            </a:r>
            <a:endParaRPr lang="en-US" altLang="zh-TW" dirty="0" smtClean="0"/>
          </a:p>
          <a:p>
            <a:pPr lvl="1">
              <a:buNone/>
            </a:pPr>
            <a:r>
              <a:rPr lang="zh-TW" altLang="en-US" dirty="0" smtClean="0"/>
              <a:t>   知道代表什麼。</a:t>
            </a:r>
            <a:endParaRPr lang="en-US" altLang="zh-TW" dirty="0" smtClean="0"/>
          </a:p>
        </p:txBody>
      </p:sp>
      <p:pic>
        <p:nvPicPr>
          <p:cNvPr id="3074" name="Picture 2" descr="E:\2015協同教學\圖片\1211\2015-12-08_112734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6272" y="1988840"/>
            <a:ext cx="2497728" cy="45091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816837" y="2924944"/>
            <a:ext cx="355885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End</a:t>
            </a:r>
            <a:r>
              <a:rPr lang="en-US" altLang="zh-TW" sz="3000" dirty="0" smtClean="0"/>
              <a:t/>
            </a:r>
            <a:br>
              <a:rPr lang="en-US" altLang="zh-TW" sz="3000" dirty="0" smtClean="0"/>
            </a:br>
            <a:r>
              <a:rPr lang="en-US" altLang="zh-TW" sz="2500" dirty="0" smtClean="0">
                <a:solidFill>
                  <a:schemeClr val="bg1">
                    <a:lumMod val="50000"/>
                  </a:schemeClr>
                </a:solidFill>
              </a:rPr>
              <a:t>Thanks for your attention.</a:t>
            </a:r>
            <a:endParaRPr lang="zh-TW" alt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YouTube </a:t>
            </a:r>
            <a:r>
              <a:rPr lang="zh-TW" altLang="en-US" dirty="0" smtClean="0"/>
              <a:t>設計師 </a:t>
            </a:r>
            <a:r>
              <a:rPr lang="en-US" altLang="zh-TW" dirty="0" smtClean="0"/>
              <a:t>Marc </a:t>
            </a:r>
            <a:r>
              <a:rPr lang="en-US" altLang="zh-TW" dirty="0" err="1" smtClean="0"/>
              <a:t>Hemeong</a:t>
            </a:r>
            <a:r>
              <a:rPr lang="zh-TW" altLang="en-US" dirty="0" smtClean="0"/>
              <a:t>收集了</a:t>
            </a:r>
            <a:r>
              <a:rPr lang="en-US" altLang="zh-TW" dirty="0" smtClean="0"/>
              <a:t>18</a:t>
            </a:r>
            <a:r>
              <a:rPr lang="zh-TW" altLang="en-US" dirty="0" smtClean="0"/>
              <a:t>組網頁按鈕色配色</a:t>
            </a:r>
            <a:r>
              <a:rPr lang="en-US" altLang="zh-TW" dirty="0" smtClean="0"/>
              <a:t>,</a:t>
            </a:r>
            <a:r>
              <a:rPr lang="zh-TW" altLang="en-US" dirty="0" smtClean="0"/>
              <a:t>評估和調查色彩對於使用者心理的影響</a:t>
            </a:r>
            <a:r>
              <a:rPr lang="en-US" altLang="zh-TW" dirty="0" smtClean="0"/>
              <a:t> </a:t>
            </a:r>
            <a:endParaRPr lang="zh-TW" altLang="en-US" dirty="0"/>
          </a:p>
        </p:txBody>
      </p:sp>
      <p:pic>
        <p:nvPicPr>
          <p:cNvPr id="2050" name="Picture 2" descr="E:\Class Learning\20141219\圖片\c02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-35985"/>
            <a:ext cx="8484904" cy="6893985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5940152" y="6611779"/>
            <a:ext cx="4150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</a:rPr>
              <a:t>參考資料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</a:rPr>
              <a:t>https://medium.com/@hemeon/the-button-test-77eb4f9a439d</a:t>
            </a:r>
            <a:endParaRPr lang="zh-TW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3568" y="1700808"/>
            <a:ext cx="8112653" cy="4833828"/>
            <a:chOff x="683568" y="1700808"/>
            <a:chExt cx="8112653" cy="4833828"/>
          </a:xfrm>
        </p:grpSpPr>
        <p:sp>
          <p:nvSpPr>
            <p:cNvPr id="6" name="文字方塊 5"/>
            <p:cNvSpPr txBox="1"/>
            <p:nvPr/>
          </p:nvSpPr>
          <p:spPr>
            <a:xfrm>
              <a:off x="683568" y="1772816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GOOGLE</a:t>
              </a:r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79712" y="1772816"/>
              <a:ext cx="864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Twitter</a:t>
              </a:r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3347864" y="1772816"/>
              <a:ext cx="1077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Facebook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220072" y="170080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Microsoft</a:t>
              </a:r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308304" y="1700808"/>
              <a:ext cx="1022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Pinterest</a:t>
              </a:r>
              <a:endParaRPr lang="zh-TW" altLang="en-US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899592" y="3356992"/>
              <a:ext cx="757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Yahoo</a:t>
              </a:r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843808" y="3429000"/>
              <a:ext cx="11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Instagram</a:t>
              </a:r>
              <a:endParaRPr lang="zh-TW" altLang="en-US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220072" y="335699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Flickr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956376" y="3140968"/>
              <a:ext cx="839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Spotify</a:t>
              </a:r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99592" y="4725144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Rdio</a:t>
              </a:r>
              <a:endParaRPr lang="zh-TW" altLang="en-US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411760" y="4725144"/>
              <a:ext cx="758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Svbtle</a:t>
              </a:r>
              <a:endParaRPr lang="zh-TW" altLang="en-US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635896" y="472514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Medium</a:t>
              </a:r>
              <a:endParaRPr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932040" y="4725144"/>
              <a:ext cx="113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Basecamp</a:t>
              </a:r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228184" y="4725144"/>
              <a:ext cx="837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Square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596336" y="4725144"/>
              <a:ext cx="942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Amazon</a:t>
              </a:r>
              <a:endParaRPr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971600" y="6093296"/>
              <a:ext cx="769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 smtClean="0"/>
                <a:t>Quora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699792" y="6165304"/>
              <a:ext cx="970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LinkedIn</a:t>
              </a:r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372200" y="6165304"/>
              <a:ext cx="605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Path</a:t>
              </a:r>
              <a:endParaRPr lang="zh-TW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色彩能夠幫助品牌建立用戶認知</a:t>
            </a:r>
            <a:endParaRPr lang="en-US" altLang="zh-TW" dirty="0" smtClean="0"/>
          </a:p>
          <a:p>
            <a:pPr marL="742950" lvl="2" indent="-342900"/>
            <a:r>
              <a:rPr lang="zh-TW" altLang="en-US" dirty="0" smtClean="0"/>
              <a:t>黃色：象徵溫暖、透明（百思買、法拉利、麥當勞）</a:t>
            </a:r>
            <a:endParaRPr lang="en-US" altLang="zh-TW" dirty="0" smtClean="0"/>
          </a:p>
          <a:p>
            <a:pPr marL="742950" lvl="2" indent="-342900"/>
            <a:r>
              <a:rPr lang="zh-TW" altLang="en-US" dirty="0" smtClean="0"/>
              <a:t>橙色：象徵歡樂、信任（芬達、亞馬遜、</a:t>
            </a:r>
            <a:r>
              <a:rPr lang="en-US" altLang="zh-TW" dirty="0" smtClean="0"/>
              <a:t>Firefox</a:t>
            </a:r>
            <a:r>
              <a:rPr lang="zh-TW" altLang="en-US" dirty="0" smtClean="0"/>
              <a:t> ）</a:t>
            </a:r>
            <a:endParaRPr lang="en-US" altLang="zh-TW" dirty="0" smtClean="0"/>
          </a:p>
          <a:p>
            <a:pPr marL="742950" lvl="2" indent="-342900"/>
            <a:r>
              <a:rPr lang="zh-TW" altLang="en-US" dirty="0" smtClean="0"/>
              <a:t>紅色：象徵血氣、年輕（可口可樂、樂高、肯德基</a:t>
            </a:r>
            <a:r>
              <a:rPr lang="en-US" altLang="zh-TW" dirty="0" smtClean="0"/>
              <a:t>)</a:t>
            </a:r>
          </a:p>
          <a:p>
            <a:pPr marL="742950" lvl="2" indent="-342900"/>
            <a:r>
              <a:rPr lang="zh-TW" altLang="en-US" dirty="0" smtClean="0"/>
              <a:t>紫色：象徵智慧、想像（</a:t>
            </a:r>
            <a:r>
              <a:rPr lang="en-US" altLang="zh-TW" dirty="0" smtClean="0"/>
              <a:t>Yahoo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T-Mobile)</a:t>
            </a:r>
          </a:p>
          <a:p>
            <a:pPr marL="742950" lvl="2" indent="-342900"/>
            <a:r>
              <a:rPr lang="zh-TW" altLang="en-US" dirty="0" smtClean="0"/>
              <a:t>藍色：象徵可靠、力量（戴爾、大眾汽車、</a:t>
            </a:r>
            <a:r>
              <a:rPr lang="en-US" altLang="zh-TW" dirty="0" smtClean="0"/>
              <a:t>IBM)</a:t>
            </a:r>
          </a:p>
          <a:p>
            <a:pPr marL="742950" lvl="2" indent="-342900"/>
            <a:r>
              <a:rPr lang="zh-TW" altLang="en-US" dirty="0" smtClean="0"/>
              <a:t>綠色：象徵健康、生命（星巴克、食品超市 </a:t>
            </a:r>
            <a:r>
              <a:rPr lang="en-US" altLang="zh-TW" dirty="0" smtClean="0"/>
              <a:t>whole foods)</a:t>
            </a:r>
          </a:p>
          <a:p>
            <a:pPr marL="742950" lvl="2" indent="-342900"/>
            <a:r>
              <a:rPr lang="zh-TW" altLang="en-US" dirty="0" smtClean="0"/>
              <a:t>灰色：象徵冷靜、中立（蘋果、維基百科、紐約時報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  <p:pic>
        <p:nvPicPr>
          <p:cNvPr id="1026" name="Picture 2" descr="E:\Class Learning\20141219\圖片\logo coloor emotion 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548680"/>
            <a:ext cx="7620000" cy="5629275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3263864" y="6457890"/>
            <a:ext cx="5880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參考資料</a:t>
            </a:r>
            <a:r>
              <a:rPr lang="en-US" altLang="zh-TW" sz="1000" dirty="0" smtClean="0"/>
              <a:t>http://blog.goodbarber.com/fr/Comment-choisir-les-meilleures-couleurs-pour-votre-app-Utilisez-la</a:t>
            </a:r>
          </a:p>
          <a:p>
            <a:r>
              <a:rPr lang="en-US" altLang="zh-TW" sz="1000" dirty="0" smtClean="0"/>
              <a:t>-science-des-couleurs-dans-votre-strategie-marketing_a429.html</a:t>
            </a:r>
            <a:endParaRPr lang="zh-TW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站在消費者角度，色彩在理解和決策階段有一定的影響作用</a:t>
            </a:r>
            <a:endParaRPr lang="zh-TW" altLang="en-US" dirty="0"/>
          </a:p>
        </p:txBody>
      </p:sp>
      <p:pic>
        <p:nvPicPr>
          <p:cNvPr id="3074" name="Picture 2" descr="E:\Class Learning\20141219\圖片\c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708920"/>
            <a:ext cx="5254626" cy="3367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07504" y="3212976"/>
          <a:ext cx="4156249" cy="3345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123728" y="4653136"/>
            <a:ext cx="1110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92.6%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716016" y="3212976"/>
            <a:ext cx="4156249" cy="3345235"/>
            <a:chOff x="4716016" y="2852936"/>
            <a:chExt cx="4156249" cy="3345235"/>
          </a:xfrm>
        </p:grpSpPr>
        <p:graphicFrame>
          <p:nvGraphicFramePr>
            <p:cNvPr id="7" name="內容版面配置區 3"/>
            <p:cNvGraphicFramePr>
              <a:graphicFrameLocks/>
            </p:cNvGraphicFramePr>
            <p:nvPr/>
          </p:nvGraphicFramePr>
          <p:xfrm>
            <a:off x="4716016" y="2852936"/>
            <a:ext cx="4156249" cy="33452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文字方塊 7"/>
            <p:cNvSpPr txBox="1"/>
            <p:nvPr/>
          </p:nvSpPr>
          <p:spPr>
            <a:xfrm>
              <a:off x="6444208" y="4653136"/>
              <a:ext cx="1110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90%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940605" y="6611779"/>
            <a:ext cx="4301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參考資料</a:t>
            </a:r>
            <a:r>
              <a:rPr lang="en-US" altLang="zh-TW" sz="1000" dirty="0" smtClean="0"/>
              <a:t>https://blog.kissmetrics.com/how-colors-affect-conversions/?wide=1</a:t>
            </a:r>
            <a:endParaRPr lang="zh-TW" altLang="en-US" sz="1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9592" y="1988840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92.6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％人是視覺是影響購買決策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因素（勝過味覺，嗅覺）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932040" y="1988840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人們潛意識觀察相關產品作出初步的判斷只需</a:t>
            </a:r>
            <a:r>
              <a:rPr lang="en-US" altLang="zh-TW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90</a:t>
            </a:r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秒</a:t>
            </a:r>
            <a:endParaRPr lang="en-US" altLang="zh-TW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高達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90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％的評估是基於顏色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KISSmetrics</a:t>
            </a:r>
            <a:r>
              <a:rPr lang="en-US" altLang="zh-TW" dirty="0" smtClean="0"/>
              <a:t> </a:t>
            </a:r>
            <a:r>
              <a:rPr lang="zh-TW" altLang="en-US" dirty="0" smtClean="0"/>
              <a:t>在 </a:t>
            </a:r>
            <a:r>
              <a:rPr lang="en-US" altLang="zh-TW" dirty="0" smtClean="0"/>
              <a:t>App </a:t>
            </a:r>
            <a:r>
              <a:rPr lang="zh-TW" altLang="en-US" dirty="0" smtClean="0"/>
              <a:t>產品建議調查報告顯示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男性和女性對於色彩的喜好度有所偏差</a:t>
            </a:r>
            <a:endParaRPr lang="zh-TW" altLang="en-US" dirty="0"/>
          </a:p>
        </p:txBody>
      </p:sp>
      <p:pic>
        <p:nvPicPr>
          <p:cNvPr id="1026" name="Picture 2" descr="E:\Class Learning\20141219\圖片\c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5254625" cy="1936750"/>
          </a:xfrm>
          <a:prstGeom prst="rect">
            <a:avLst/>
          </a:prstGeom>
          <a:noFill/>
        </p:spPr>
      </p:pic>
      <p:pic>
        <p:nvPicPr>
          <p:cNvPr id="1027" name="Picture 3" descr="E:\Class Learning\20141219\圖片\c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581128"/>
            <a:ext cx="5254625" cy="2024062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4940605" y="6611779"/>
            <a:ext cx="4301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參考資料</a:t>
            </a:r>
            <a:r>
              <a:rPr lang="en-US" altLang="zh-TW" sz="1000" dirty="0" smtClean="0"/>
              <a:t>https://blog.kissmetrics.com/how-colors-affect-conversions/?wide=1</a:t>
            </a:r>
            <a:endParaRPr lang="zh-TW" altLang="en-US" sz="1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471200" y="321297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女性喜愛的色彩：​​藍色、紫色和綠色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女性討厭的色彩：橙色、棕色和灰色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71200" y="530120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男性喜愛的色彩：​​藍色、綠色和黑色</a:t>
            </a:r>
            <a:b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男性討厭的色彩：褐色、橙色和紫色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 Psychology of 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D:\2015協同教學\圖片\1211\woman's day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" y="-3456"/>
            <a:ext cx="9048785" cy="693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1308</Words>
  <Application>Microsoft Office PowerPoint</Application>
  <PresentationFormat>如螢幕大小 (4:3)</PresentationFormat>
  <Paragraphs>161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1" baseType="lpstr">
      <vt:lpstr>微軟正黑體</vt:lpstr>
      <vt:lpstr>新細明體</vt:lpstr>
      <vt:lpstr>Arial</vt:lpstr>
      <vt:lpstr>Calibri</vt:lpstr>
      <vt:lpstr>Office 佈景主題</vt:lpstr>
      <vt:lpstr>PowerPoint 簡報</vt:lpstr>
      <vt:lpstr>The Psychology of Color</vt:lpstr>
      <vt:lpstr>The Psychology of Color</vt:lpstr>
      <vt:lpstr>The Psychology of Color</vt:lpstr>
      <vt:lpstr>The Psychology of Color</vt:lpstr>
      <vt:lpstr>The Psychology of Color</vt:lpstr>
      <vt:lpstr>The Psychology of Color</vt:lpstr>
      <vt:lpstr>The Psychology of Color</vt:lpstr>
      <vt:lpstr>The Psychology of Color</vt:lpstr>
      <vt:lpstr>The Psychology of Color</vt:lpstr>
      <vt:lpstr>，</vt:lpstr>
      <vt:lpstr>The Psychology of Color</vt:lpstr>
      <vt:lpstr>The Psychology of Color</vt:lpstr>
      <vt:lpstr>PowerPoint 簡報</vt:lpstr>
      <vt:lpstr>The Psychology of Color</vt:lpstr>
      <vt:lpstr>PowerPoint 簡報</vt:lpstr>
      <vt:lpstr>PowerPoint 簡報</vt:lpstr>
      <vt:lpstr>手機版網頁的重要性</vt:lpstr>
      <vt:lpstr>手機版網頁的重要性</vt:lpstr>
      <vt:lpstr>手機版網頁的重要性</vt:lpstr>
      <vt:lpstr>手機版網頁的重要性</vt:lpstr>
      <vt:lpstr>手機版網頁操作問題統計</vt:lpstr>
      <vt:lpstr>手機版網頁的使用者介面設計思維</vt:lpstr>
      <vt:lpstr>手機版網頁的使用者介面設計思維</vt:lpstr>
      <vt:lpstr>手機版網頁的使用者介面設計思維</vt:lpstr>
      <vt:lpstr>手機版網頁的使用者介面設計思維</vt:lpstr>
      <vt:lpstr>手機版網頁的使用者介面設計思維</vt:lpstr>
      <vt:lpstr>手機版網頁的使用者介面設計思維</vt:lpstr>
      <vt:lpstr>手機版網頁的使用者介面設計思維</vt:lpstr>
      <vt:lpstr>手機版網頁的使用者介面設計思維</vt:lpstr>
      <vt:lpstr>手機版網頁的使用者介面設計思維</vt:lpstr>
      <vt:lpstr>手機版網頁的使用者介面設計思維</vt:lpstr>
      <vt:lpstr>手機版網頁的使用者介面設計思維</vt:lpstr>
      <vt:lpstr>手機版網頁的使用者介面設計思維</vt:lpstr>
      <vt:lpstr>PowerPoint 簡報</vt:lpstr>
      <vt:lpstr>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ilab2</cp:lastModifiedBy>
  <cp:revision>314</cp:revision>
  <dcterms:created xsi:type="dcterms:W3CDTF">2014-12-15T03:45:15Z</dcterms:created>
  <dcterms:modified xsi:type="dcterms:W3CDTF">2017-12-08T00:46:17Z</dcterms:modified>
</cp:coreProperties>
</file>